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8" r:id="rId2"/>
    <p:sldId id="276" r:id="rId3"/>
    <p:sldId id="278" r:id="rId4"/>
    <p:sldId id="279" r:id="rId5"/>
    <p:sldId id="273" r:id="rId6"/>
    <p:sldId id="275" r:id="rId7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26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9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3438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901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421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30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37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731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12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378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52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1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33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67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32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999E5-7A5E-44C6-B42C-BAB93ADA2BF6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D12EC6-25B7-42E8-8A68-BD24107D7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604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0D4D1A4-818C-A0D1-0400-1B780A0B54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863" y="457353"/>
            <a:ext cx="2698801" cy="26988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ACB544-B66B-A43E-0F91-DADEA954D7F1}"/>
              </a:ext>
            </a:extLst>
          </p:cNvPr>
          <p:cNvSpPr txBox="1"/>
          <p:nvPr/>
        </p:nvSpPr>
        <p:spPr>
          <a:xfrm>
            <a:off x="3583858" y="2132127"/>
            <a:ext cx="784002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Педагогтың</a:t>
            </a:r>
            <a:r>
              <a:rPr kumimoji="0" lang="ru-RU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бос </a:t>
            </a:r>
            <a:r>
              <a:rPr kumimoji="0" lang="ru-RU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лауазымына</a:t>
            </a:r>
            <a:r>
              <a:rPr kumimoji="0" lang="ru-RU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конкурс </a:t>
            </a:r>
            <a:r>
              <a:rPr kumimoji="0" lang="ru-RU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жарияланады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05970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304AC-C9B8-6CAA-626F-EEA52C6C0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E454F2-4B92-EF16-E00B-66A145F4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50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Педагогтың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бос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лауазымына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Хабарландыру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545155-015D-F736-B7EC-9766D9192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093"/>
            <a:ext cx="10515600" cy="153610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Ақтөбе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қаласы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М.Дулатұлы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атындағы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№63 ЖББОМЛ»КММ- де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педагогтердің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бос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уақытша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бос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лауазымына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конкурстық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негізде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жұмысқа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«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ұйымдарының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бірінші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басшылары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педагогтерін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лауазымға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тағайындау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лауазымнан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босату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қағидаларын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Оқу-ағарту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министрінің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2025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жылғы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31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наурыздағы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№ 57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халықты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әлеуметтік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қорғау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министрінің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2025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жылғы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31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наурыздағы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№ 96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бірлескен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бұйрығы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талаптарына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жүргізіледі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0D71143-361C-94CF-419F-1F1B9352B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092307"/>
              </p:ext>
            </p:extLst>
          </p:nvPr>
        </p:nvGraphicFramePr>
        <p:xfrm>
          <a:off x="457200" y="2802195"/>
          <a:ext cx="10896600" cy="2756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191">
                  <a:extLst>
                    <a:ext uri="{9D8B030D-6E8A-4147-A177-3AD203B41FA5}">
                      <a16:colId xmlns:a16="http://schemas.microsoft.com/office/drawing/2014/main" val="3091755676"/>
                    </a:ext>
                  </a:extLst>
                </a:gridCol>
                <a:gridCol w="4000306">
                  <a:extLst>
                    <a:ext uri="{9D8B030D-6E8A-4147-A177-3AD203B41FA5}">
                      <a16:colId xmlns:a16="http://schemas.microsoft.com/office/drawing/2014/main" val="115579084"/>
                    </a:ext>
                  </a:extLst>
                </a:gridCol>
                <a:gridCol w="1216793">
                  <a:extLst>
                    <a:ext uri="{9D8B030D-6E8A-4147-A177-3AD203B41FA5}">
                      <a16:colId xmlns:a16="http://schemas.microsoft.com/office/drawing/2014/main" val="1485558508"/>
                    </a:ext>
                  </a:extLst>
                </a:gridCol>
                <a:gridCol w="1471159">
                  <a:extLst>
                    <a:ext uri="{9D8B030D-6E8A-4147-A177-3AD203B41FA5}">
                      <a16:colId xmlns:a16="http://schemas.microsoft.com/office/drawing/2014/main" val="3948981775"/>
                    </a:ext>
                  </a:extLst>
                </a:gridCol>
                <a:gridCol w="3607151">
                  <a:extLst>
                    <a:ext uri="{9D8B030D-6E8A-4147-A177-3AD203B41FA5}">
                      <a16:colId xmlns:a16="http://schemas.microsoft.com/office/drawing/2014/main" val="2260020977"/>
                    </a:ext>
                  </a:extLst>
                </a:gridCol>
              </a:tblGrid>
              <a:tr h="1567389"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Бос және </a:t>
                      </a: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1" dirty="0" err="1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800" b="1" dirty="0" err="1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уақытша</a:t>
                      </a: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бос </a:t>
                      </a:r>
                      <a:r>
                        <a:rPr lang="ru-RU" sz="1800" b="1" dirty="0" err="1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лауазым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Жүктеме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Тұрақты/</a:t>
                      </a:r>
                    </a:p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уақытша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Жалақысы</a:t>
                      </a:r>
                    </a:p>
                    <a:p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071341"/>
                  </a:ext>
                </a:extLst>
              </a:tr>
              <a:tr h="984080"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kern="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Мектеп директорының тәрбие жұмысы жөніндегі орынбасары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бірлік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тұрақты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мың теңге-300 мың теңге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710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005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D7E32E-B950-1CC4-80DF-00249090C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09717"/>
            <a:ext cx="10605182" cy="5731646"/>
          </a:xfrm>
        </p:spPr>
        <p:txBody>
          <a:bodyPr>
            <a:normAutofit fontScale="25000" lnSpcReduction="20000"/>
          </a:bodyPr>
          <a:lstStyle/>
          <a:p>
            <a:pPr algn="ctr">
              <a:spcAft>
                <a:spcPts val="800"/>
              </a:spcAft>
              <a:buNone/>
            </a:pPr>
            <a:r>
              <a:rPr lang="kk-KZ" sz="6400" b="1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Негізгі функционалдық міндеттері:</a:t>
            </a:r>
            <a:endParaRPr lang="ru-RU" sz="9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4800" b="1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ҚР білім және ғылым министрінің 2009 жылғы 13 шілдедегі № 338 бұйрығымен (өзгерісі 31.03.2022 ж. №121) бекітілген педагог лауазымдарының үлгілік біліктілік сипаттамаларының 3-тарау, 5-параграф, 58 тармағына сәйкес, педагог-ассистентіне қойылған талаптарына сүйене отырып: 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Лауазымдық міндеттері: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тәрбие процесін ұйымдастыруды қамтамасыз етеді;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тәрбие жұмысын ағымдағы және перспективалық жоспарлауды ұйымдастырады;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аға тәлімгерлердің, ұзартылған күн топтары тәрбиешілерінің, сынып жетекшілерінің, педагог-психологтардың, әлеуметтік педагогтардың және қосымша білім беру педагогтерінің қызметін жоспарлауды және бақылауды жүзеге асырады; 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тәрбие жұмысы, мәдени-тәрбие іс-шараларын дайындау және өткізу бойынша құжаттаманы әзірлеуді қамтамасыз етеді; 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тәрбие процесінің мазмұны мен өткізілу сапасына жүйелі бақылауды жүзеге асырады;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педагогтарды іріктеуге қатысады, кәсіби даму, педагогтердің біліктілігін және кәсіби құзыреттілігін арттыру бойынша жұмысты ұйымдастырады;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тәрбие процесін қамтамасыз ететін білім беру ұйымдары әкімшілігінің, әлеуметтік – психологиялық қызметтері мен бөлімшелерінің жұртшылық және құқық қорғау органдарының өкілдерімен, ата-аналар қоғамдастығының, қамқоршылық кеңестің өкілдерімен өзара іс-қимылын үйлестіреді;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білім беру процесінің барлық қатысушыларының толерантты мінез-құлық мәдениетін қамтамасыз етеді;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48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59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B83561-F31B-957A-89D0-A3178A593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0" y="250723"/>
            <a:ext cx="11592232" cy="62090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психологиялық қызметтің жұмысын және білім алушылар мен тәрбиеленушілерді, оның ішінде ерекше білім беру қажеттіліктері бар білім алушыларды психологиялық-педагогикалық сүйемелдеу процесін үйлестіреді;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мектеп-ата-ана қатынастарының жаңа нысандарын, мектеп пен отбасының толық өзара іс-қимылын қамтамасыз етеді;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білім алушыларға медициналық қызмет көрсету жағдайын бақылауды жүзеге асырады;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тәрбие іс-шараларын өткізу кезінде ақпараттық-коммуникациялық технологияларды қолданады;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киберкультураны (компьютерлік технологиялар мүмкіндіктерін пайдаланады) және кибергигиенаны дамытады (интернет желісінде жұмыс істеу дағдылары мен білімі бар);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білім алушылардың, педагогтердің конкурстарға, слеттерге, конференцияларға қатысуын қамтамасыз етеді;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кәсіптік бағыт беру жұмыстарын жүргізеді;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есептік құжаттаманың сапалы және уақтылы тапсырылуын қамтамасыз етеді;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ата-аналар үшін педагогикалық консилиумдар ұйымдастырады және өткізеді;; 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мектеп парламентінің, дебат қозғалысының, оқушылардың өзін-өзі басқаруының, "Жас қыран", "Жас ұлан" балалар ұйымдарының жұмыстарын ұйымдастырады;</a:t>
            </a:r>
            <a:endParaRPr lang="ru-RU" sz="5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 беру ұйымдары түлектерінің қауымдастығын құру және қызметін қамтамасыз ету бойынша жұмысты үйлестіреді;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None/>
            </a:pPr>
            <a:r>
              <a:rPr lang="kk-KZ" sz="5600" dirty="0">
                <a:solidFill>
                  <a:srgbClr val="0C101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педагогикалық еңбек ардагерлерімен өзара іс-қимыл жасайды;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908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A493E5-A0AB-6E59-AA98-D18F0987C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7201"/>
            <a:ext cx="8596668" cy="5584162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800"/>
              </a:spcAft>
              <a:buNone/>
            </a:pPr>
            <a:r>
              <a:rPr lang="kk-KZ" sz="6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 құжаттар тізбесі: </a:t>
            </a:r>
            <a:endParaRPr lang="ru-RU" sz="6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Конкурсқа қатысуға ниет білдірген тұлға хабарландыруда көрсетілген құжаттарды қабылдау мерзімінде мынадай құжаттарды электрондық немесе қағаз түрінде жолдайды: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      1) осы Қағидаларға 3-қосымшаға сәйкес нысан бойынша қоса берілетін құжаттардың тізбесін көрсете отырып, конкурсқа қатысу туралы өтініш;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2) жеке басын куәландыратын құжат не цифрлық құжаттар сервисінен алынған электрондық құжат (сәйкестендіру үшін);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3) кадрларды есепке алу бойынша толтырылған жеке іс парағы (нақты тұрғылықты мекенжайы мен байланыс телефондары көрсетілген – бар болса);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4) Үлгілік біліктілік сипаттамаларымен бекітілген лауазымға қойылатын біліктілік талаптарына сәйкес білімі туралы құжаттардың көшірмелері;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5) еңбек қызметін растайтын құжаттың көшірмесі (бар болса);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      6) "Денсаулық сақтау саласындағы есепке алу құжаттамасының нысандарын, сондай-ақ оларды толтыру жөніндегі нұсқаулықтарды бекіту туралы" Қазақстан Республикасы Денсаулық сақтау министрінің міндетін атқарушының 2020 жылғы 30 қазандағы № ҚР ДСМ-175/2020 бұйрығымен (Нормативтік құқықтық актілерді мемлекеттік тіркеу( тізілімінде № 21579 болып тіркелген) бекітілген 075/у нысаны бойынша денсаулық жағдайы туралы анықтама;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 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66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CC32B3-F4E8-5433-E3D8-DE516A8B7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7703"/>
            <a:ext cx="10457698" cy="5604387"/>
          </a:xfrm>
        </p:spPr>
        <p:txBody>
          <a:bodyPr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психикалық, мінез-құлықтық бұзылушылықтары бар аурудың динамикалық бақылауда жоқтығы туралы анықтама;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8) наркологиялық аурудың динамикалық бақылауда жоқтығы туралы анықтама;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9) сертификаттаудан өту нәтижелері туралы сертификат немесе қолданыстағы біліктілік санатының болуы туралы куәлік (бар болса);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10) ағылшын тілі педагогтері лауазымына орналасуға кандидаттар үшін пән бойынша сертификаттау нәтижелері туралы сертификат немесе педагог-модератор немесе педагог-сарапшы немесе педагог-зерттеуші немесе педагог-шебер біліктілік санатының болуы туралы куәлікті (бар болса) немесе CELTA (Certificate in English Language Teaching to Adults.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Cambridge) PASS A; DELTA (Diploma in English Language Teaching to Adults) Pass and above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IELTS (IELTS -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айелтс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6,5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балл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тойфл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TOEFL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іnternet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Based Test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іBT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)) – 60-65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балл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көрсеткіші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сертификат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      11)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осы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Қағидаларға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12, 13-қосымшаларға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педагогтің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уақытша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лауазымына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кандидаттың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толтырылған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парағы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12)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орнынан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лауазымы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орнынан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ұсыным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хат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Мекеме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атауы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Дулатұлы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атындағы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№63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ЖББОМЛ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КММ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 беру ұйымының орналасқан жері: Ақтөбе қаласы, Алтын орда ауданы. 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Әмі</a:t>
            </a:r>
            <a:r>
              <a:rPr lang="ru-RU" sz="160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ров,7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Электронды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пошта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mektep.mirzhakip63@yandex.kz,байланыс телефоны  8(7132) 45-36-90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57789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515</TotalTime>
  <Words>865</Words>
  <Application>Microsoft Office PowerPoint</Application>
  <PresentationFormat>Широкоэкранный</PresentationFormat>
  <Paragraphs>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Педагогтың  бос және (немесе) уақытша бос лауазымына  жұмысқа қабылдау  туралы  Хабарландыру!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admin</cp:lastModifiedBy>
  <cp:revision>48</cp:revision>
  <cp:lastPrinted>2026-02-03T06:08:45Z</cp:lastPrinted>
  <dcterms:created xsi:type="dcterms:W3CDTF">2022-01-05T14:06:43Z</dcterms:created>
  <dcterms:modified xsi:type="dcterms:W3CDTF">2026-04-01T11:31:37Z</dcterms:modified>
</cp:coreProperties>
</file>